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37"/>
  </p:notesMasterIdLst>
  <p:sldIdLst>
    <p:sldId id="256" r:id="rId3"/>
    <p:sldId id="257" r:id="rId4"/>
    <p:sldId id="469" r:id="rId5"/>
    <p:sldId id="462" r:id="rId6"/>
    <p:sldId id="260" r:id="rId7"/>
    <p:sldId id="463" r:id="rId8"/>
    <p:sldId id="278" r:id="rId9"/>
    <p:sldId id="465" r:id="rId10"/>
    <p:sldId id="467" r:id="rId11"/>
    <p:sldId id="470" r:id="rId12"/>
    <p:sldId id="466" r:id="rId13"/>
    <p:sldId id="471" r:id="rId14"/>
    <p:sldId id="472" r:id="rId15"/>
    <p:sldId id="473" r:id="rId16"/>
    <p:sldId id="475" r:id="rId17"/>
    <p:sldId id="474" r:id="rId18"/>
    <p:sldId id="476" r:id="rId19"/>
    <p:sldId id="477" r:id="rId20"/>
    <p:sldId id="480" r:id="rId21"/>
    <p:sldId id="481" r:id="rId22"/>
    <p:sldId id="482" r:id="rId23"/>
    <p:sldId id="483" r:id="rId24"/>
    <p:sldId id="262" r:id="rId25"/>
    <p:sldId id="478" r:id="rId26"/>
    <p:sldId id="258" r:id="rId27"/>
    <p:sldId id="484" r:id="rId28"/>
    <p:sldId id="485" r:id="rId29"/>
    <p:sldId id="259" r:id="rId30"/>
    <p:sldId id="479" r:id="rId31"/>
    <p:sldId id="261" r:id="rId32"/>
    <p:sldId id="263" r:id="rId33"/>
    <p:sldId id="264" r:id="rId34"/>
    <p:sldId id="265" r:id="rId35"/>
    <p:sldId id="486"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nsolas" panose="020B0609020204030204" pitchFamily="49" charset="0"/>
      <p:regular r:id="rId44"/>
      <p:bold r:id="rId45"/>
      <p:italic r:id="rId46"/>
      <p:boldItalic r:id="rId47"/>
    </p:embeddedFont>
    <p:embeddedFont>
      <p:font typeface="Lato" panose="020F0502020204030203" pitchFamily="34" charset="0"/>
      <p:regular r:id="rId48"/>
      <p:bold r:id="rId49"/>
      <p:italic r:id="rId50"/>
      <p:boldItalic r:id="rId51"/>
    </p:embeddedFont>
    <p:embeddedFont>
      <p:font typeface="Raleway" panose="020B0503030101060003" pitchFamily="34" charset="77"/>
      <p:regular r:id="rId52"/>
      <p:bold r:id="rId53"/>
      <p:italic r:id="rId54"/>
      <p:boldItalic r:id="rId55"/>
    </p:embeddedFont>
    <p:embeddedFont>
      <p:font typeface="Segoe UI" panose="020B0502040204020203"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88027" autoAdjust="0"/>
  </p:normalViewPr>
  <p:slideViewPr>
    <p:cSldViewPr snapToGrid="0" snapToObjects="1">
      <p:cViewPr varScale="1">
        <p:scale>
          <a:sx n="149" d="100"/>
          <a:sy n="149" d="100"/>
        </p:scale>
        <p:origin x="1104" y="176"/>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66B53D48-E6EC-48A0-888F-9613F3147E61}" type="presOf" srcId="{886AB62C-E07D-4E40-A774-9D4257356BFB}" destId="{097B1A31-E660-4A20-BDC2-31027C9F5EF2}" srcOrd="0" destOrd="0"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 Services</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B26A2758-B536-46AC-AE20-2D1C416410AF}" srcId="{C4A18F04-8465-4A83-914F-4A7B135D0C3F}" destId="{845C6A2F-02F1-4212-8450-8F6352476350}" srcOrd="0" destOrd="0" parTransId="{15FA66C3-D962-481F-83AA-456253215DFB}" sibTransId="{CF81A6BC-E135-43B7-97BF-0EF9BBA11246}"/>
    <dgm:cxn modelId="{B0F8E65E-8BC8-447C-B141-58A3F7317AF9}" type="presOf" srcId="{698589B5-C5F8-40DA-B31C-C31B0111C986}" destId="{D92B4BBC-CA67-4077-B8EB-A36AC6C97223}" srcOrd="0" destOrd="3" presId="urn:microsoft.com/office/officeart/2005/8/layout/hList6"/>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Machine Learning Services</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10/21/19</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10/21/19</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10/21/19</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10/21/19</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10/21/19</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10/21/19</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10/21/19</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10/21/19</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10/21/19</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10/21/19</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10/21/19</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10/21/19</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10/21/19</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uncc.campuslabs.com/courseeval/ce/dsba/6190/u91"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4.jpe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9.svg"/></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6190-U91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hlinkClick r:id="rId2"/>
              </a:rPr>
              <a:t>Course Evaluation</a:t>
            </a:r>
            <a:endParaRPr lang="en-US" dirty="0"/>
          </a:p>
          <a:p>
            <a:r>
              <a:rPr lang="en-US" dirty="0"/>
              <a:t>Containerization</a:t>
            </a:r>
          </a:p>
          <a:p>
            <a:pPr lvl="1">
              <a:spcBef>
                <a:spcPts val="0"/>
              </a:spcBef>
            </a:pPr>
            <a:r>
              <a:rPr lang="en-US" dirty="0"/>
              <a:t>Kubernetes and Docker</a:t>
            </a:r>
          </a:p>
          <a:p>
            <a:pPr lvl="1">
              <a:spcBef>
                <a:spcPts val="0"/>
              </a:spcBef>
            </a:pPr>
            <a:r>
              <a:rPr lang="en-US" dirty="0"/>
              <a:t>AKS and ACI</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a:t>
            </a:r>
          </a:p>
          <a:p>
            <a:pPr lvl="2">
              <a:spcBef>
                <a:spcPts val="0"/>
              </a:spcBef>
            </a:pPr>
            <a:r>
              <a:rPr lang="en-US" dirty="0" err="1"/>
              <a:t>MMLSpark</a:t>
            </a:r>
            <a:endParaRPr lang="en-US" dirty="0"/>
          </a:p>
        </p:txBody>
      </p:sp>
    </p:spTree>
    <p:extLst>
      <p:ext uri="{BB962C8B-B14F-4D97-AF65-F5344CB8AC3E}">
        <p14:creationId xmlns:p14="http://schemas.microsoft.com/office/powerpoint/2010/main" val="280331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endParaRPr lang="en-US" dirty="0"/>
          </a:p>
          <a:p>
            <a:r>
              <a:rPr lang="en-US" dirty="0"/>
              <a:t>Think of Docker is a trimmed down VM image with sets of packages and settings that are configured for reuse.</a:t>
            </a:r>
          </a:p>
          <a:p>
            <a:endParaRPr lang="en-US" dirty="0"/>
          </a:p>
        </p:txBody>
      </p:sp>
      <p:pic>
        <p:nvPicPr>
          <p:cNvPr id="1028" name="Picture 4" descr="https://upload.wikimedia.org/wikipedia/commons/thumb/4/4e/Docker_%28container_engine%29_logo.svg/2000px-Docker_%28container_engine%29_logo.svg.png">
            <a:extLst>
              <a:ext uri="{FF2B5EF4-FFF2-40B4-BE49-F238E27FC236}">
                <a16:creationId xmlns:a16="http://schemas.microsoft.com/office/drawing/2014/main" id="{A87CA639-C9CB-4BD8-9DC0-22704B102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292"/>
          <a:stretch/>
        </p:blipFill>
        <p:spPr bwMode="auto">
          <a:xfrm>
            <a:off x="5090700" y="57151"/>
            <a:ext cx="39052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60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r>
              <a:rPr lang="en-US" sz="1100" dirty="0">
                <a:hlinkClick r:id="rId6"/>
              </a:rPr>
              <a:t>https://azure.microsoft.com/en-us/resources/videos/azure-kubernetes-service-overview/</a:t>
            </a:r>
            <a:endParaRPr lang="en-US" sz="1100" dirty="0"/>
          </a:p>
        </p:txBody>
      </p:sp>
    </p:spTree>
    <p:extLst>
      <p:ext uri="{BB962C8B-B14F-4D97-AF65-F5344CB8AC3E}">
        <p14:creationId xmlns:p14="http://schemas.microsoft.com/office/powerpoint/2010/main" val="192594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pic>
        <p:nvPicPr>
          <p:cNvPr id="20" name="Picture Placeholder 19">
            <a:extLst>
              <a:ext uri="{FF2B5EF4-FFF2-40B4-BE49-F238E27FC236}">
                <a16:creationId xmlns:a16="http://schemas.microsoft.com/office/drawing/2014/main" id="{D4B37E0E-A501-4690-A82A-E55AE0362D8A}"/>
              </a:ext>
            </a:extLst>
          </p:cNvPr>
          <p:cNvPicPr>
            <a:picLocks noGrp="1" noChangeAspect="1"/>
          </p:cNvPicPr>
          <p:nvPr>
            <p:ph type="pic" sz="quarter" idx="16"/>
          </p:nvPr>
        </p:nvPicPr>
        <p:blipFill rotWithShape="1">
          <a:blip r:embed="rId3">
            <a:extLst>
              <a:ext uri="{96DAC541-7B7A-43D3-8B79-37D633B846F1}">
                <asvg:svgBlip xmlns:asvg="http://schemas.microsoft.com/office/drawing/2016/SVG/main" r:embed="rId4"/>
              </a:ext>
            </a:extLst>
          </a:blip>
          <a:srcRect l="-10640" t="-29865" r="-10640" b="-29865"/>
          <a:stretch/>
        </p:blipFill>
        <p:spPr>
          <a:xfrm>
            <a:off x="3579588" y="1476974"/>
            <a:ext cx="2002506" cy="2002506"/>
          </a:xfrm>
        </p:spPr>
      </p:pic>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API Serving with </a:t>
            </a:r>
            <a:r>
              <a:rPr lang="en-US" dirty="0" err="1">
                <a:solidFill>
                  <a:schemeClr val="tx1"/>
                </a:solidFill>
              </a:rPr>
              <a:t>MMLSpark</a:t>
            </a:r>
            <a:endParaRPr lang="en-US" dirty="0">
              <a:solidFill>
                <a:schemeClr val="tx1"/>
              </a:solidFill>
            </a:endParaRP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5"/>
          <a:srcRect l="-28404" t="-28404" r="-28404" b="-28404"/>
          <a:stretch/>
        </p:blipFill>
        <p:spPr>
          <a:xfrm>
            <a:off x="6593922" y="1476974"/>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Deployment with Azure Machine Learning Service</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6"/>
          <a:srcRect l="24884" t="-16083" r="25866" b="-16083"/>
          <a:stretch/>
        </p:blipFill>
        <p:spPr>
          <a:xfrm>
            <a:off x="525387" y="1476974"/>
            <a:ext cx="2002506" cy="2002506"/>
          </a:xfrm>
          <a:ln>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rotWithShape="1">
          <a:blip r:embed="rId2"/>
          <a:srcRect l="31949" r="33603"/>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rotWithShape="1">
          <a:blip r:embed="rId2"/>
          <a:srcRect l="31949" r="33603"/>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323412"/>
            <a:ext cx="8625525" cy="583754"/>
          </a:xfrm>
        </p:spPr>
        <p:txBody>
          <a:bodyPr>
            <a:normAutofit fontScale="90000"/>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3196374189"/>
              </p:ext>
            </p:extLst>
          </p:nvPr>
        </p:nvGraphicFramePr>
        <p:xfrm>
          <a:off x="416207" y="1067795"/>
          <a:ext cx="8311588" cy="3957983"/>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a:t>FPGAs</a:t>
                      </a:r>
                      <a:endParaRPr lang="en-US" sz="1100" dirty="0"/>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ML Server on a DSVM…)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*This will change </a:t>
                      </a:r>
                      <a:r>
                        <a:rPr kumimoji="0" lang="en-US" sz="1400" b="0" i="0" u="none" strike="noStrike" kern="1200" cap="none" spc="0" normalizeH="0" baseline="0" noProof="0">
                          <a:ln>
                            <a:noFill/>
                          </a:ln>
                          <a:solidFill>
                            <a:srgbClr val="57585B"/>
                          </a:solidFill>
                          <a:effectLst/>
                          <a:uLnTx/>
                          <a:uFillTx/>
                          <a:latin typeface="+mn-lt"/>
                          <a:ea typeface="+mn-ea"/>
                          <a:cs typeface="+mn-cs"/>
                        </a:rPr>
                        <a:t>after Ignite</a:t>
                      </a:r>
                      <a:endParaRPr kumimoji="0" lang="en-US" sz="1400" b="0" i="0" u="none" strike="noStrike" kern="1200" cap="none" spc="0" normalizeH="0" baseline="0" noProof="0" dirty="0">
                        <a:ln>
                          <a:noFill/>
                        </a:ln>
                        <a:solidFill>
                          <a:srgbClr val="57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2377115140"/>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2542</TotalTime>
  <Words>1648</Words>
  <Application>Microsoft Macintosh PowerPoint</Application>
  <PresentationFormat>On-screen Show (16:9)</PresentationFormat>
  <Paragraphs>269</Paragraphs>
  <Slides>34</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Arial</vt:lpstr>
      <vt:lpstr>Segoe UI</vt:lpstr>
      <vt:lpstr>Consolas</vt:lpstr>
      <vt:lpstr>Calibri Light</vt:lpstr>
      <vt:lpstr>Lato</vt:lpstr>
      <vt:lpstr>Times New Roman</vt:lpstr>
      <vt:lpstr>Raleway</vt:lpstr>
      <vt:lpstr>Calibri</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CUDA and OpenCL</vt:lpstr>
      <vt:lpstr>Keras Model Walkthrough</vt:lpstr>
      <vt:lpstr>IMDB Dataset</vt:lpstr>
      <vt:lpstr>Models and Compiling</vt:lpstr>
      <vt:lpstr>Layers</vt:lpstr>
      <vt:lpstr>Fit, Save, and Show</vt:lpstr>
      <vt:lpstr>Containerization  and  Model Operationalization</vt:lpstr>
      <vt:lpstr>Containerization</vt:lpstr>
      <vt:lpstr>Docker</vt:lpstr>
      <vt:lpstr>Container Orchestration</vt:lpstr>
      <vt:lpstr>PowerPoint Presentation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Deployment on Azure Machine Learning Service</vt:lpstr>
      <vt:lpstr>Where Can We Deploy This Stuff (in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Ford, Colby</cp:lastModifiedBy>
  <cp:revision>156</cp:revision>
  <dcterms:created xsi:type="dcterms:W3CDTF">2019-01-02T02:35:54Z</dcterms:created>
  <dcterms:modified xsi:type="dcterms:W3CDTF">2019-10-21T15:30:17Z</dcterms:modified>
</cp:coreProperties>
</file>